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7" r:id="rId5"/>
    <p:sldId id="265" r:id="rId6"/>
    <p:sldId id="275" r:id="rId7"/>
    <p:sldId id="274" r:id="rId8"/>
    <p:sldId id="278" r:id="rId9"/>
    <p:sldId id="279" r:id="rId10"/>
    <p:sldId id="280" r:id="rId11"/>
    <p:sldId id="281" r:id="rId12"/>
    <p:sldId id="271" r:id="rId13"/>
    <p:sldId id="272" r:id="rId14"/>
    <p:sldId id="273" r:id="rId15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17"/>
    <p:restoredTop sz="94610"/>
  </p:normalViewPr>
  <p:slideViewPr>
    <p:cSldViewPr snapToGrid="0" snapToObjects="1">
      <p:cViewPr varScale="1">
        <p:scale>
          <a:sx n="171" d="100"/>
          <a:sy n="171" d="100"/>
        </p:scale>
        <p:origin x="4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8266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36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49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54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34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52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750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201" y="548614"/>
            <a:ext cx="1204933" cy="189428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4201" y="2888106"/>
            <a:ext cx="4395788" cy="695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723"/>
              </a:lnSpc>
              <a:buNone/>
            </a:pPr>
            <a:r>
              <a:rPr lang="en-US" sz="2063" kern="0" spc="41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Мобильное </a:t>
            </a:r>
            <a:r>
              <a:rPr lang="en-US" sz="2063" kern="0" spc="41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Arial" panose="020B0604020202020204" pitchFamily="34" charset="0"/>
              </a:rPr>
              <a:t>приложение</a:t>
            </a:r>
            <a:r>
              <a:rPr lang="en-US" sz="2063" kern="0" spc="41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для поиска фрилансеров</a:t>
            </a:r>
            <a:endParaRPr lang="en-US" sz="2063" dirty="0"/>
          </a:p>
        </p:txBody>
      </p:sp>
      <p:sp>
        <p:nvSpPr>
          <p:cNvPr id="6" name="Text 2"/>
          <p:cNvSpPr/>
          <p:nvPr/>
        </p:nvSpPr>
        <p:spPr>
          <a:xfrm>
            <a:off x="2209091" y="3758538"/>
            <a:ext cx="523875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3"/>
          <p:cNvSpPr/>
          <p:nvPr/>
        </p:nvSpPr>
        <p:spPr>
          <a:xfrm>
            <a:off x="724201" y="3772608"/>
            <a:ext cx="4186238" cy="2809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228"/>
              </a:lnSpc>
              <a:buNone/>
            </a:pPr>
            <a:r>
              <a:rPr lang="en-US" sz="1688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Подготовила 5 группа 4 команда</a:t>
            </a:r>
            <a:endParaRPr lang="en-US" sz="1688" dirty="0"/>
          </a:p>
        </p:txBody>
      </p:sp>
      <p:sp>
        <p:nvSpPr>
          <p:cNvPr id="8" name="Text 4"/>
          <p:cNvSpPr/>
          <p:nvPr/>
        </p:nvSpPr>
        <p:spPr>
          <a:xfrm>
            <a:off x="1728678" y="1689927"/>
            <a:ext cx="3095025" cy="88182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5123"/>
              </a:lnSpc>
              <a:buNone/>
            </a:pPr>
            <a:r>
              <a:rPr lang="en-US" sz="10246" kern="0" spc="-61" dirty="0">
                <a:solidFill>
                  <a:srgbClr val="1548FE">
                    <a:alpha val="99000"/>
                  </a:srgbClr>
                </a:solidFill>
                <a:latin typeface="Afacad" pitchFamily="34" charset="0"/>
                <a:ea typeface="Afacad" pitchFamily="34" charset="-122"/>
                <a:cs typeface="Afacad" pitchFamily="34" charset="-120"/>
              </a:rPr>
              <a:t>obsy</a:t>
            </a:r>
            <a:endParaRPr lang="en-US" sz="10246" dirty="0"/>
          </a:p>
        </p:txBody>
      </p:sp>
      <p:sp>
        <p:nvSpPr>
          <p:cNvPr id="9" name="Shape 0">
            <a:extLst>
              <a:ext uri="{FF2B5EF4-FFF2-40B4-BE49-F238E27FC236}">
                <a16:creationId xmlns:a16="http://schemas.microsoft.com/office/drawing/2014/main" id="{737B5493-20F2-B910-4773-CB88770F625F}"/>
              </a:ext>
            </a:extLst>
          </p:cNvPr>
          <p:cNvSpPr/>
          <p:nvPr/>
        </p:nvSpPr>
        <p:spPr>
          <a:xfrm>
            <a:off x="6411382" y="-1843343"/>
            <a:ext cx="4557713" cy="4557713"/>
          </a:xfrm>
          <a:prstGeom prst="ellipse">
            <a:avLst/>
          </a:prstGeom>
          <a:noFill/>
          <a:ln w="3184364">
            <a:solidFill>
              <a:srgbClr val="4A3AFF">
                <a:alpha val="6000"/>
              </a:srgbClr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888857" y="2369344"/>
            <a:ext cx="4899296" cy="795338"/>
          </a:xfrm>
          <a:prstGeom prst="rect">
            <a:avLst/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-2970458" y="4857750"/>
            <a:ext cx="4557713" cy="4557713"/>
          </a:xfrm>
          <a:prstGeom prst="ellipse">
            <a:avLst/>
          </a:prstGeom>
          <a:noFill/>
          <a:ln w="3184364">
            <a:solidFill>
              <a:srgbClr val="E1DEFF">
                <a:alpha val="30000"/>
              </a:srgbClr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sp>
        <p:nvSpPr>
          <p:cNvPr id="6" name="Text 3"/>
          <p:cNvSpPr/>
          <p:nvPr/>
        </p:nvSpPr>
        <p:spPr>
          <a:xfrm>
            <a:off x="476250" y="285750"/>
            <a:ext cx="781050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ru-RU" sz="3600" kern="0" spc="-72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Пользовательские сценарии</a:t>
            </a:r>
            <a:endParaRPr lang="en-US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815F5-C570-A52D-8267-BBDCCBAE8E15}"/>
              </a:ext>
            </a:extLst>
          </p:cNvPr>
          <p:cNvSpPr txBox="1"/>
          <p:nvPr/>
        </p:nvSpPr>
        <p:spPr>
          <a:xfrm>
            <a:off x="802830" y="833438"/>
            <a:ext cx="4557713" cy="963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Montserrat" pitchFamily="2" charset="-52"/>
              </a:rPr>
              <a:t>Авторизованный пользователь</a:t>
            </a:r>
          </a:p>
          <a:p>
            <a:pPr algn="ctr">
              <a:lnSpc>
                <a:spcPct val="150000"/>
              </a:lnSpc>
            </a:pPr>
            <a:r>
              <a:rPr lang="ru-RU" sz="2000" dirty="0">
                <a:latin typeface="Montserrat" pitchFamily="2" charset="-52"/>
              </a:rPr>
              <a:t>(Заказчик)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C6E0AF-2942-6C4E-DEA5-05FC79E92F96}"/>
              </a:ext>
            </a:extLst>
          </p:cNvPr>
          <p:cNvSpPr txBox="1"/>
          <p:nvPr/>
        </p:nvSpPr>
        <p:spPr>
          <a:xfrm>
            <a:off x="1063315" y="2270790"/>
            <a:ext cx="4036742" cy="583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400" dirty="0">
                <a:latin typeface="Montserrat" pitchFamily="2" charset="-52"/>
              </a:rPr>
              <a:t>Создание проекта</a:t>
            </a:r>
          </a:p>
        </p:txBody>
      </p:sp>
      <p:sp>
        <p:nvSpPr>
          <p:cNvPr id="7" name="Text 8">
            <a:extLst>
              <a:ext uri="{FF2B5EF4-FFF2-40B4-BE49-F238E27FC236}">
                <a16:creationId xmlns:a16="http://schemas.microsoft.com/office/drawing/2014/main" id="{6AE79A83-F556-4D83-C911-BC7875D1401A}"/>
              </a:ext>
            </a:extLst>
          </p:cNvPr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en-US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ru-RU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</a:t>
            </a:r>
            <a:endParaRPr lang="en-US" sz="1875" dirty="0"/>
          </a:p>
        </p:txBody>
      </p:sp>
      <p:pic>
        <p:nvPicPr>
          <p:cNvPr id="8" name="Creat_project.mp4">
            <a:hlinkClick r:id="" action="ppaction://media"/>
            <a:extLst>
              <a:ext uri="{FF2B5EF4-FFF2-40B4-BE49-F238E27FC236}">
                <a16:creationId xmlns:a16="http://schemas.microsoft.com/office/drawing/2014/main" id="{B6B9BCB2-8357-53DA-F0AD-BEC0C7C0CD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64112" y="303729"/>
            <a:ext cx="2024733" cy="451800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0084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1695757" y="-2446240"/>
            <a:ext cx="4557713" cy="4557713"/>
          </a:xfrm>
          <a:prstGeom prst="ellipse">
            <a:avLst/>
          </a:prstGeom>
          <a:noFill/>
          <a:ln w="3184364">
            <a:solidFill>
              <a:srgbClr val="4A3AFF">
                <a:alpha val="600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6941344" y="3177397"/>
            <a:ext cx="4557713" cy="4557713"/>
          </a:xfrm>
          <a:prstGeom prst="ellipse">
            <a:avLst/>
          </a:prstGeom>
          <a:noFill/>
          <a:ln w="3184364">
            <a:solidFill>
              <a:srgbClr val="4A3AFF">
                <a:alpha val="6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76250" y="285750"/>
            <a:ext cx="781050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ru-RU" sz="3600" kern="0" spc="-72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Тестирование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76250" y="1495425"/>
            <a:ext cx="8324850" cy="21526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219"/>
              </a:lnSpc>
              <a:buNone/>
            </a:pPr>
            <a:r>
              <a:rPr lang="en-US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</a:t>
            </a:r>
            <a:r>
              <a:rPr lang="ru-RU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Выявлено багов: 40</a:t>
            </a:r>
            <a:endParaRPr lang="en-US" dirty="0"/>
          </a:p>
          <a:p>
            <a:pPr marL="0" indent="0" algn="l">
              <a:lnSpc>
                <a:spcPts val="4219"/>
              </a:lnSpc>
              <a:buNone/>
            </a:pPr>
            <a:r>
              <a:rPr lang="en-US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</a:t>
            </a:r>
            <a:r>
              <a:rPr lang="ru-RU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Исправлено: 35</a:t>
            </a:r>
            <a:endParaRPr lang="en-US" dirty="0"/>
          </a:p>
          <a:p>
            <a:pPr marL="0" indent="0" algn="l">
              <a:lnSpc>
                <a:spcPts val="4219"/>
              </a:lnSpc>
              <a:buNone/>
            </a:pPr>
            <a:r>
              <a:rPr lang="en-US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</a:t>
            </a:r>
            <a:r>
              <a:rPr lang="ru-RU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Осталось: 5</a:t>
            </a:r>
            <a:endParaRPr lang="en-US" dirty="0"/>
          </a:p>
        </p:txBody>
      </p:sp>
      <p:sp>
        <p:nvSpPr>
          <p:cNvPr id="5" name="Text 8">
            <a:extLst>
              <a:ext uri="{FF2B5EF4-FFF2-40B4-BE49-F238E27FC236}">
                <a16:creationId xmlns:a16="http://schemas.microsoft.com/office/drawing/2014/main" id="{B200BA09-EB60-EB3E-783C-B97084408DE2}"/>
              </a:ext>
            </a:extLst>
          </p:cNvPr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en-US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ru-RU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</a:t>
            </a:r>
            <a:endParaRPr lang="en-US" sz="1875" dirty="0"/>
          </a:p>
        </p:txBody>
      </p:sp>
    </p:spTree>
    <p:extLst>
      <p:ext uri="{BB962C8B-B14F-4D97-AF65-F5344CB8AC3E}">
        <p14:creationId xmlns:p14="http://schemas.microsoft.com/office/powerpoint/2010/main" val="76163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1695757" y="-2446240"/>
            <a:ext cx="4557713" cy="4557713"/>
          </a:xfrm>
          <a:prstGeom prst="ellipse">
            <a:avLst/>
          </a:prstGeom>
          <a:noFill/>
          <a:ln w="3184364">
            <a:solidFill>
              <a:srgbClr val="4A3AFF">
                <a:alpha val="6000"/>
              </a:srgbClr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6941344" y="3177397"/>
            <a:ext cx="4557713" cy="4557713"/>
          </a:xfrm>
          <a:prstGeom prst="ellipse">
            <a:avLst/>
          </a:prstGeom>
          <a:noFill/>
          <a:ln w="3184364">
            <a:solidFill>
              <a:srgbClr val="4A3AFF">
                <a:alpha val="6000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76250" y="285750"/>
            <a:ext cx="781050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ru-RU" sz="3600" kern="0" spc="-72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Следующие этапы развития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476250" y="1495425"/>
            <a:ext cx="8324850" cy="21526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219"/>
              </a:lnSpc>
              <a:buNone/>
            </a:pPr>
            <a:r>
              <a:rPr lang="en-US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</a:t>
            </a:r>
            <a:r>
              <a:rPr lang="ru-RU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Админ-панель</a:t>
            </a:r>
            <a:endParaRPr lang="en-US" dirty="0"/>
          </a:p>
          <a:p>
            <a:pPr marL="0" indent="0" algn="l">
              <a:lnSpc>
                <a:spcPts val="4219"/>
              </a:lnSpc>
              <a:buNone/>
            </a:pPr>
            <a:r>
              <a:rPr lang="en-US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</a:t>
            </a:r>
            <a:r>
              <a:rPr lang="ru-RU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Интеграция с ИИ</a:t>
            </a:r>
            <a:endParaRPr lang="en-US" dirty="0"/>
          </a:p>
          <a:p>
            <a:pPr marL="0" indent="0" algn="l">
              <a:lnSpc>
                <a:spcPts val="4219"/>
              </a:lnSpc>
              <a:buNone/>
            </a:pPr>
            <a:r>
              <a:rPr lang="en-US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</a:t>
            </a:r>
            <a:r>
              <a:rPr lang="ru-RU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Реализация откликов и приглашений</a:t>
            </a:r>
            <a:endParaRPr lang="en-US" dirty="0"/>
          </a:p>
          <a:p>
            <a:pPr marL="0" indent="0" algn="l">
              <a:lnSpc>
                <a:spcPts val="4219"/>
              </a:lnSpc>
              <a:buNone/>
            </a:pPr>
            <a:r>
              <a:rPr lang="en-US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</a:t>
            </a:r>
            <a:r>
              <a:rPr lang="ru-RU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Реализация оценки работы</a:t>
            </a:r>
            <a:endParaRPr lang="en-US" dirty="0"/>
          </a:p>
        </p:txBody>
      </p:sp>
      <p:sp>
        <p:nvSpPr>
          <p:cNvPr id="5" name="Text 8">
            <a:extLst>
              <a:ext uri="{FF2B5EF4-FFF2-40B4-BE49-F238E27FC236}">
                <a16:creationId xmlns:a16="http://schemas.microsoft.com/office/drawing/2014/main" id="{EC846DFB-A123-EE81-0816-286338FEB1A8}"/>
              </a:ext>
            </a:extLst>
          </p:cNvPr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ru-RU" sz="1875" kern="0" spc="-37" dirty="0">
                <a:solidFill>
                  <a:srgbClr val="000000">
                    <a:alpha val="99000"/>
                  </a:srgbClr>
                </a:solidFill>
                <a:ea typeface="Inter" pitchFamily="34" charset="-122"/>
              </a:rPr>
              <a:t>10</a:t>
            </a:r>
            <a:endParaRPr lang="en-US" sz="1875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76250" y="1276350"/>
            <a:ext cx="3038475" cy="1447800"/>
          </a:xfrm>
          <a:prstGeom prst="rect">
            <a:avLst/>
          </a:prstGeom>
          <a:noFill/>
          <a:ln/>
        </p:spPr>
      </p:sp>
      <p:sp>
        <p:nvSpPr>
          <p:cNvPr id="3" name="Shape 1"/>
          <p:cNvSpPr/>
          <p:nvPr/>
        </p:nvSpPr>
        <p:spPr>
          <a:xfrm>
            <a:off x="476250" y="3062288"/>
            <a:ext cx="2609850" cy="1447800"/>
          </a:xfrm>
          <a:prstGeom prst="rect">
            <a:avLst/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3986213" y="1276350"/>
            <a:ext cx="1466850" cy="1085850"/>
          </a:xfrm>
          <a:prstGeom prst="rect">
            <a:avLst/>
          </a:prstGeom>
          <a:noFill/>
          <a:ln/>
        </p:spPr>
      </p:sp>
      <p:sp>
        <p:nvSpPr>
          <p:cNvPr id="5" name="Shape 3"/>
          <p:cNvSpPr/>
          <p:nvPr/>
        </p:nvSpPr>
        <p:spPr>
          <a:xfrm>
            <a:off x="6500813" y="3243263"/>
            <a:ext cx="1757363" cy="1085850"/>
          </a:xfrm>
          <a:prstGeom prst="rect">
            <a:avLst/>
          </a:prstGeom>
          <a:noFill/>
          <a:ln/>
        </p:spPr>
      </p:sp>
      <p:sp>
        <p:nvSpPr>
          <p:cNvPr id="6" name="Shape 4"/>
          <p:cNvSpPr/>
          <p:nvPr/>
        </p:nvSpPr>
        <p:spPr>
          <a:xfrm>
            <a:off x="3838575" y="3243263"/>
            <a:ext cx="1757363" cy="1085850"/>
          </a:xfrm>
          <a:prstGeom prst="rect">
            <a:avLst/>
          </a:prstGeom>
          <a:noFill/>
          <a:ln/>
        </p:spPr>
      </p:sp>
      <p:sp>
        <p:nvSpPr>
          <p:cNvPr id="7" name="Shape 5"/>
          <p:cNvSpPr/>
          <p:nvPr/>
        </p:nvSpPr>
        <p:spPr>
          <a:xfrm>
            <a:off x="6500813" y="1276350"/>
            <a:ext cx="1757363" cy="1085850"/>
          </a:xfrm>
          <a:prstGeom prst="rect">
            <a:avLst/>
          </a:prstGeom>
          <a:noFill/>
          <a:ln/>
        </p:spPr>
      </p:sp>
      <p:sp>
        <p:nvSpPr>
          <p:cNvPr id="8" name="Shape 6"/>
          <p:cNvSpPr/>
          <p:nvPr/>
        </p:nvSpPr>
        <p:spPr>
          <a:xfrm>
            <a:off x="6500813" y="2000250"/>
            <a:ext cx="1757363" cy="361950"/>
          </a:xfrm>
          <a:prstGeom prst="rect">
            <a:avLst/>
          </a:prstGeom>
          <a:noFill/>
          <a:ln/>
        </p:spPr>
      </p:sp>
      <p:sp>
        <p:nvSpPr>
          <p:cNvPr id="9" name="Shape 7"/>
          <p:cNvSpPr/>
          <p:nvPr/>
        </p:nvSpPr>
        <p:spPr>
          <a:xfrm>
            <a:off x="3838575" y="3967163"/>
            <a:ext cx="1757363" cy="361950"/>
          </a:xfrm>
          <a:prstGeom prst="rect">
            <a:avLst/>
          </a:prstGeom>
          <a:noFill/>
          <a:ln/>
        </p:spPr>
      </p:sp>
      <p:sp>
        <p:nvSpPr>
          <p:cNvPr id="10" name="Shape 8"/>
          <p:cNvSpPr/>
          <p:nvPr/>
        </p:nvSpPr>
        <p:spPr>
          <a:xfrm>
            <a:off x="6500813" y="3967163"/>
            <a:ext cx="1757363" cy="361950"/>
          </a:xfrm>
          <a:prstGeom prst="rect">
            <a:avLst/>
          </a:prstGeom>
          <a:noFill/>
          <a:ln/>
        </p:spPr>
      </p:sp>
      <p:sp>
        <p:nvSpPr>
          <p:cNvPr id="11" name="Shape 9"/>
          <p:cNvSpPr/>
          <p:nvPr/>
        </p:nvSpPr>
        <p:spPr>
          <a:xfrm>
            <a:off x="3986213" y="2000250"/>
            <a:ext cx="1466850" cy="361950"/>
          </a:xfrm>
          <a:prstGeom prst="rect">
            <a:avLst/>
          </a:prstGeom>
          <a:noFill/>
          <a:ln/>
        </p:spPr>
      </p:sp>
      <p:sp>
        <p:nvSpPr>
          <p:cNvPr id="12" name="Shape 10"/>
          <p:cNvSpPr/>
          <p:nvPr/>
        </p:nvSpPr>
        <p:spPr>
          <a:xfrm>
            <a:off x="476250" y="4148137"/>
            <a:ext cx="1466850" cy="361950"/>
          </a:xfrm>
          <a:prstGeom prst="rect">
            <a:avLst/>
          </a:prstGeom>
          <a:noFill/>
          <a:ln/>
        </p:spPr>
      </p:sp>
      <p:sp>
        <p:nvSpPr>
          <p:cNvPr id="13" name="Shape 11"/>
          <p:cNvSpPr/>
          <p:nvPr/>
        </p:nvSpPr>
        <p:spPr>
          <a:xfrm>
            <a:off x="476250" y="2362200"/>
            <a:ext cx="1466850" cy="361950"/>
          </a:xfrm>
          <a:prstGeom prst="rect">
            <a:avLst/>
          </a:prstGeom>
          <a:noFill/>
          <a:ln/>
        </p:spPr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813" y="2074069"/>
            <a:ext cx="214313" cy="214313"/>
          </a:xfrm>
          <a:prstGeom prst="rect">
            <a:avLst/>
          </a:prstGeom>
        </p:spPr>
      </p:pic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8575" y="4040981"/>
            <a:ext cx="214313" cy="214313"/>
          </a:xfrm>
          <a:prstGeom prst="rect">
            <a:avLst/>
          </a:prstGeom>
        </p:spPr>
      </p:pic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813" y="4040981"/>
            <a:ext cx="214313" cy="214313"/>
          </a:xfrm>
          <a:prstGeom prst="rect">
            <a:avLst/>
          </a:prstGeom>
        </p:spPr>
      </p:pic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213" y="2074069"/>
            <a:ext cx="214313" cy="214313"/>
          </a:xfrm>
          <a:prstGeom prst="rect">
            <a:avLst/>
          </a:prstGeom>
        </p:spPr>
      </p:pic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" y="4221956"/>
            <a:ext cx="214313" cy="214313"/>
          </a:xfrm>
          <a:prstGeom prst="rect">
            <a:avLst/>
          </a:prstGeom>
        </p:spPr>
      </p:pic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" y="2436019"/>
            <a:ext cx="214313" cy="214313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476250" y="285750"/>
            <a:ext cx="6300788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en-US" sz="3600" kern="0" spc="-72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Команда разработчиков</a:t>
            </a:r>
            <a:endParaRPr lang="en-US" sz="3600" dirty="0"/>
          </a:p>
        </p:txBody>
      </p:sp>
      <p:sp>
        <p:nvSpPr>
          <p:cNvPr id="22" name="Text 14"/>
          <p:cNvSpPr/>
          <p:nvPr/>
        </p:nvSpPr>
        <p:spPr>
          <a:xfrm>
            <a:off x="6500813" y="1276350"/>
            <a:ext cx="2214563" cy="7239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Калгин Вадим</a:t>
            </a:r>
            <a:endParaRPr lang="en-US" sz="1425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2842F7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Business Analyst</a:t>
            </a:r>
            <a:endParaRPr lang="en-US" sz="1425" dirty="0"/>
          </a:p>
        </p:txBody>
      </p:sp>
      <p:sp>
        <p:nvSpPr>
          <p:cNvPr id="23" name="Text 15"/>
          <p:cNvSpPr/>
          <p:nvPr/>
        </p:nvSpPr>
        <p:spPr>
          <a:xfrm>
            <a:off x="6834188" y="2000250"/>
            <a:ext cx="1438275" cy="3619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@suetonyy</a:t>
            </a:r>
            <a:endParaRPr lang="en-US" sz="1425" dirty="0"/>
          </a:p>
        </p:txBody>
      </p:sp>
      <p:sp>
        <p:nvSpPr>
          <p:cNvPr id="24" name="Text 16"/>
          <p:cNvSpPr/>
          <p:nvPr/>
        </p:nvSpPr>
        <p:spPr>
          <a:xfrm>
            <a:off x="3838575" y="3243263"/>
            <a:ext cx="2214563" cy="7239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Калач Максим</a:t>
            </a:r>
            <a:endParaRPr lang="en-US" sz="1425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2842F7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 developer</a:t>
            </a:r>
            <a:endParaRPr lang="en-US" sz="1425" dirty="0"/>
          </a:p>
        </p:txBody>
      </p:sp>
      <p:sp>
        <p:nvSpPr>
          <p:cNvPr id="25" name="Text 17"/>
          <p:cNvSpPr/>
          <p:nvPr/>
        </p:nvSpPr>
        <p:spPr>
          <a:xfrm>
            <a:off x="4171950" y="3967163"/>
            <a:ext cx="1652588" cy="3619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@anasikatata</a:t>
            </a:r>
            <a:endParaRPr lang="en-US" sz="1425" dirty="0"/>
          </a:p>
        </p:txBody>
      </p:sp>
      <p:sp>
        <p:nvSpPr>
          <p:cNvPr id="26" name="Text 18"/>
          <p:cNvSpPr/>
          <p:nvPr/>
        </p:nvSpPr>
        <p:spPr>
          <a:xfrm>
            <a:off x="6500813" y="3243263"/>
            <a:ext cx="2214563" cy="7239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Хохлов Андрей</a:t>
            </a:r>
            <a:endParaRPr lang="en-US" sz="1425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2842F7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QA</a:t>
            </a:r>
            <a:endParaRPr lang="en-US" sz="1425" dirty="0"/>
          </a:p>
        </p:txBody>
      </p:sp>
      <p:sp>
        <p:nvSpPr>
          <p:cNvPr id="27" name="Text 19"/>
          <p:cNvSpPr/>
          <p:nvPr/>
        </p:nvSpPr>
        <p:spPr>
          <a:xfrm>
            <a:off x="6834188" y="3967163"/>
            <a:ext cx="1585913" cy="3619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@wonder113</a:t>
            </a:r>
            <a:endParaRPr lang="en-US" sz="1425" dirty="0"/>
          </a:p>
        </p:txBody>
      </p:sp>
      <p:sp>
        <p:nvSpPr>
          <p:cNvPr id="28" name="Text 20"/>
          <p:cNvSpPr/>
          <p:nvPr/>
        </p:nvSpPr>
        <p:spPr>
          <a:xfrm>
            <a:off x="3986213" y="1276350"/>
            <a:ext cx="1924050" cy="7239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Шхикян Арпине</a:t>
            </a:r>
            <a:endParaRPr lang="en-US" sz="1425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2842F7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Manager</a:t>
            </a:r>
            <a:endParaRPr lang="en-US" sz="1425" dirty="0"/>
          </a:p>
        </p:txBody>
      </p:sp>
      <p:sp>
        <p:nvSpPr>
          <p:cNvPr id="29" name="Text 21"/>
          <p:cNvSpPr/>
          <p:nvPr/>
        </p:nvSpPr>
        <p:spPr>
          <a:xfrm>
            <a:off x="4319588" y="2000250"/>
            <a:ext cx="1590675" cy="3619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@arpineshk</a:t>
            </a:r>
            <a:endParaRPr lang="en-US" sz="1425" dirty="0"/>
          </a:p>
        </p:txBody>
      </p:sp>
      <p:sp>
        <p:nvSpPr>
          <p:cNvPr id="30" name="Text 22"/>
          <p:cNvSpPr/>
          <p:nvPr/>
        </p:nvSpPr>
        <p:spPr>
          <a:xfrm>
            <a:off x="476250" y="3062288"/>
            <a:ext cx="3067050" cy="10858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Снегирёв Станислав</a:t>
            </a:r>
            <a:endParaRPr lang="en-US" sz="1425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2842F7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 developer &amp; DevOps engineer</a:t>
            </a:r>
            <a:endParaRPr lang="en-US" sz="1425" dirty="0"/>
          </a:p>
        </p:txBody>
      </p:sp>
      <p:sp>
        <p:nvSpPr>
          <p:cNvPr id="31" name="Text 23"/>
          <p:cNvSpPr/>
          <p:nvPr/>
        </p:nvSpPr>
        <p:spPr>
          <a:xfrm>
            <a:off x="809625" y="4148137"/>
            <a:ext cx="1590675" cy="3619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@sta22yan</a:t>
            </a:r>
            <a:endParaRPr lang="en-US" sz="1425" dirty="0"/>
          </a:p>
        </p:txBody>
      </p:sp>
      <p:sp>
        <p:nvSpPr>
          <p:cNvPr id="32" name="Text 24"/>
          <p:cNvSpPr/>
          <p:nvPr/>
        </p:nvSpPr>
        <p:spPr>
          <a:xfrm>
            <a:off x="476250" y="1276350"/>
            <a:ext cx="3495675" cy="10858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Тулицкайте Дарья</a:t>
            </a:r>
            <a:endParaRPr lang="en-US" sz="1425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2842F7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Team-lead &amp; Designer &amp; Backend developer &amp; Business Analyst</a:t>
            </a:r>
            <a:endParaRPr lang="en-US" sz="1425" dirty="0"/>
          </a:p>
        </p:txBody>
      </p:sp>
      <p:sp>
        <p:nvSpPr>
          <p:cNvPr id="33" name="Text 25"/>
          <p:cNvSpPr/>
          <p:nvPr/>
        </p:nvSpPr>
        <p:spPr>
          <a:xfrm>
            <a:off x="809625" y="2362200"/>
            <a:ext cx="1590675" cy="3619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25" kern="0" spc="28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@sinemoraa</a:t>
            </a:r>
            <a:endParaRPr lang="en-US" sz="1425" dirty="0"/>
          </a:p>
        </p:txBody>
      </p:sp>
      <p:sp>
        <p:nvSpPr>
          <p:cNvPr id="21" name="Text 8">
            <a:extLst>
              <a:ext uri="{FF2B5EF4-FFF2-40B4-BE49-F238E27FC236}">
                <a16:creationId xmlns:a16="http://schemas.microsoft.com/office/drawing/2014/main" id="{ECA3DE69-4B01-85CD-BB23-53B582B96357}"/>
              </a:ext>
            </a:extLst>
          </p:cNvPr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ru-RU" sz="1875" kern="0" spc="-37" dirty="0">
                <a:solidFill>
                  <a:srgbClr val="000000">
                    <a:alpha val="99000"/>
                  </a:srgbClr>
                </a:solidFill>
                <a:ea typeface="Inter" pitchFamily="34" charset="-122"/>
              </a:rPr>
              <a:t>11</a:t>
            </a:r>
            <a:endParaRPr lang="en-US" sz="1875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450" y="1057275"/>
            <a:ext cx="3028950" cy="302895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13" y="647700"/>
            <a:ext cx="1204931" cy="189428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3413" y="2914650"/>
            <a:ext cx="4395788" cy="695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2723"/>
              </a:lnSpc>
              <a:buNone/>
            </a:pPr>
            <a:r>
              <a:rPr lang="en-US" sz="2063" kern="0" spc="41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Мобильное приложение для поиска фрилансеров</a:t>
            </a:r>
            <a:endParaRPr lang="en-US" sz="2063" dirty="0"/>
          </a:p>
        </p:txBody>
      </p:sp>
      <p:sp>
        <p:nvSpPr>
          <p:cNvPr id="5" name="Text 1"/>
          <p:cNvSpPr/>
          <p:nvPr/>
        </p:nvSpPr>
        <p:spPr>
          <a:xfrm>
            <a:off x="2319338" y="3857625"/>
            <a:ext cx="523875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2"/>
          <p:cNvSpPr/>
          <p:nvPr/>
        </p:nvSpPr>
        <p:spPr>
          <a:xfrm>
            <a:off x="1838920" y="1789013"/>
            <a:ext cx="3095025" cy="88182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5123"/>
              </a:lnSpc>
              <a:buNone/>
            </a:pPr>
            <a:r>
              <a:rPr lang="en-US" sz="10246" kern="0" spc="-61" dirty="0">
                <a:solidFill>
                  <a:srgbClr val="1548FE">
                    <a:alpha val="99000"/>
                  </a:srgbClr>
                </a:solidFill>
                <a:latin typeface="Afacad" pitchFamily="34" charset="0"/>
                <a:ea typeface="Afacad" pitchFamily="34" charset="-122"/>
                <a:cs typeface="Afacad" pitchFamily="34" charset="-120"/>
              </a:rPr>
              <a:t>obsy</a:t>
            </a:r>
            <a:endParaRPr lang="en-US" sz="10246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0">
            <a:extLst>
              <a:ext uri="{FF2B5EF4-FFF2-40B4-BE49-F238E27FC236}">
                <a16:creationId xmlns:a16="http://schemas.microsoft.com/office/drawing/2014/main" id="{63D82E31-367A-52E9-703A-DF0476697929}"/>
              </a:ext>
            </a:extLst>
          </p:cNvPr>
          <p:cNvSpPr/>
          <p:nvPr/>
        </p:nvSpPr>
        <p:spPr>
          <a:xfrm>
            <a:off x="-1695757" y="-2446240"/>
            <a:ext cx="4557713" cy="4557713"/>
          </a:xfrm>
          <a:prstGeom prst="ellipse">
            <a:avLst/>
          </a:prstGeom>
          <a:noFill/>
          <a:ln w="3184364">
            <a:solidFill>
              <a:srgbClr val="4A3AFF">
                <a:alpha val="6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419188" y="1293122"/>
            <a:ext cx="3357601" cy="1052513"/>
          </a:xfrm>
          <a:prstGeom prst="rect">
            <a:avLst/>
          </a:prstGeom>
          <a:noFill/>
          <a:ln/>
        </p:spPr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5277" y="-1126526"/>
            <a:ext cx="2961024" cy="2824552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476250" y="285750"/>
            <a:ext cx="6300788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ru-RU" sz="3600" kern="0" spc="-72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Архитектура</a:t>
            </a:r>
            <a:endParaRPr lang="en-US" sz="3600" dirty="0"/>
          </a:p>
        </p:txBody>
      </p:sp>
      <p:sp>
        <p:nvSpPr>
          <p:cNvPr id="11" name="Text 8"/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en-US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01</a:t>
            </a:r>
            <a:endParaRPr lang="en-US" sz="1875" dirty="0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9CE7EB86-63DF-FA10-00D4-730713843C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969" y="1036600"/>
            <a:ext cx="5738606" cy="397288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0">
            <a:extLst>
              <a:ext uri="{FF2B5EF4-FFF2-40B4-BE49-F238E27FC236}">
                <a16:creationId xmlns:a16="http://schemas.microsoft.com/office/drawing/2014/main" id="{C7797393-E0A4-6E68-140F-F6A2ABFCBE6A}"/>
              </a:ext>
            </a:extLst>
          </p:cNvPr>
          <p:cNvSpPr/>
          <p:nvPr/>
        </p:nvSpPr>
        <p:spPr>
          <a:xfrm>
            <a:off x="6850015" y="-2565098"/>
            <a:ext cx="4557713" cy="4557713"/>
          </a:xfrm>
          <a:prstGeom prst="ellipse">
            <a:avLst/>
          </a:prstGeom>
          <a:noFill/>
          <a:ln w="3184364">
            <a:solidFill>
              <a:srgbClr val="4A3AFF">
                <a:alpha val="6000"/>
              </a:srgbClr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sp>
        <p:nvSpPr>
          <p:cNvPr id="2" name="Shape 0"/>
          <p:cNvSpPr/>
          <p:nvPr/>
        </p:nvSpPr>
        <p:spPr>
          <a:xfrm>
            <a:off x="4995863" y="2676525"/>
            <a:ext cx="3571875" cy="2381250"/>
          </a:xfrm>
          <a:prstGeom prst="rect">
            <a:avLst/>
          </a:prstGeom>
          <a:noFill/>
          <a:ln/>
        </p:spPr>
      </p:sp>
      <p:sp>
        <p:nvSpPr>
          <p:cNvPr id="286" name="Text 4"/>
          <p:cNvSpPr/>
          <p:nvPr/>
        </p:nvSpPr>
        <p:spPr>
          <a:xfrm>
            <a:off x="476250" y="285750"/>
            <a:ext cx="6300788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ru-RU" sz="3600" kern="0" spc="-72" dirty="0">
                <a:solidFill>
                  <a:srgbClr val="000000">
                    <a:alpha val="99000"/>
                  </a:srgbClr>
                </a:solidFill>
                <a:ea typeface="Inter" pitchFamily="34" charset="-122"/>
              </a:rPr>
              <a:t>Реализованный функционал</a:t>
            </a:r>
            <a:endParaRPr lang="en-US" sz="3600" dirty="0"/>
          </a:p>
        </p:txBody>
      </p:sp>
      <p:sp>
        <p:nvSpPr>
          <p:cNvPr id="300" name="Text 2">
            <a:extLst>
              <a:ext uri="{FF2B5EF4-FFF2-40B4-BE49-F238E27FC236}">
                <a16:creationId xmlns:a16="http://schemas.microsoft.com/office/drawing/2014/main" id="{40DE26CD-BA53-A26A-8B47-5A47CE92E131}"/>
              </a:ext>
            </a:extLst>
          </p:cNvPr>
          <p:cNvSpPr/>
          <p:nvPr/>
        </p:nvSpPr>
        <p:spPr>
          <a:xfrm>
            <a:off x="476250" y="1308705"/>
            <a:ext cx="7112649" cy="29741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219"/>
              </a:lnSpc>
              <a:buNone/>
            </a:pPr>
            <a:r>
              <a:rPr lang="en-US" sz="2000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</a:t>
            </a:r>
            <a:r>
              <a:rPr lang="ru-RU" sz="2000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Авторизация/Регистрация пользователей</a:t>
            </a:r>
            <a:endParaRPr lang="en-US" sz="2000" dirty="0"/>
          </a:p>
          <a:p>
            <a:pPr marL="0" indent="0" algn="l">
              <a:lnSpc>
                <a:spcPts val="4219"/>
              </a:lnSpc>
              <a:buNone/>
            </a:pPr>
            <a:r>
              <a:rPr lang="en-US" sz="2000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</a:t>
            </a:r>
            <a:r>
              <a:rPr lang="ru-RU" sz="2000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Восстановление доступа к аккаунту</a:t>
            </a:r>
            <a:endParaRPr lang="en-US" sz="2000" dirty="0"/>
          </a:p>
          <a:p>
            <a:pPr marL="0" indent="0" algn="l">
              <a:lnSpc>
                <a:spcPts val="4219"/>
              </a:lnSpc>
              <a:buNone/>
            </a:pPr>
            <a:r>
              <a:rPr lang="en-US" sz="2000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</a:t>
            </a:r>
            <a:r>
              <a:rPr lang="ru-RU" sz="2000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Редактирование профиля заказчика/фрилансера</a:t>
            </a:r>
            <a:endParaRPr lang="en-US" sz="2000" dirty="0"/>
          </a:p>
          <a:p>
            <a:pPr>
              <a:lnSpc>
                <a:spcPts val="4219"/>
              </a:lnSpc>
            </a:pPr>
            <a:r>
              <a:rPr lang="en-US" sz="2000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</a:t>
            </a:r>
            <a:r>
              <a:rPr lang="ru-RU" sz="2000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Создание проекта</a:t>
            </a:r>
          </a:p>
          <a:p>
            <a:pPr marL="0" indent="0" algn="l">
              <a:lnSpc>
                <a:spcPts val="4219"/>
              </a:lnSpc>
              <a:buNone/>
            </a:pPr>
            <a:r>
              <a:rPr lang="en-US" sz="2000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</a:t>
            </a:r>
            <a:r>
              <a:rPr lang="ru-RU" sz="2000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Поиск и фильтрация фрилансеров/проектов, добавление в «Избранное»</a:t>
            </a:r>
          </a:p>
        </p:txBody>
      </p:sp>
      <p:sp>
        <p:nvSpPr>
          <p:cNvPr id="3" name="Text 8">
            <a:extLst>
              <a:ext uri="{FF2B5EF4-FFF2-40B4-BE49-F238E27FC236}">
                <a16:creationId xmlns:a16="http://schemas.microsoft.com/office/drawing/2014/main" id="{8ABFFC27-6D59-2D7E-BEAD-B325204BF256}"/>
              </a:ext>
            </a:extLst>
          </p:cNvPr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en-US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ru-RU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87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4770" y="3961237"/>
            <a:ext cx="4557713" cy="4557713"/>
          </a:xfrm>
          <a:prstGeom prst="ellipse">
            <a:avLst/>
          </a:prstGeom>
          <a:noFill/>
          <a:ln w="3184364">
            <a:solidFill>
              <a:srgbClr val="E1DEFF">
                <a:alpha val="30000"/>
              </a:srgbClr>
            </a:solidFill>
            <a:prstDash val="solid"/>
          </a:ln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7235" y="-999933"/>
            <a:ext cx="2961029" cy="28245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76250" y="285750"/>
            <a:ext cx="781050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en-US" sz="3600" kern="0" spc="-72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Группы пользователей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476250" y="1685925"/>
            <a:ext cx="5724525" cy="21526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219"/>
              </a:lnSpc>
              <a:buNone/>
            </a:pPr>
            <a:r>
              <a:rPr lang="en-US" sz="1688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Неавторизованный пользователь</a:t>
            </a:r>
            <a:endParaRPr lang="en-US" sz="1688" dirty="0"/>
          </a:p>
          <a:p>
            <a:pPr marL="0" indent="0" algn="l">
              <a:lnSpc>
                <a:spcPts val="4219"/>
              </a:lnSpc>
              <a:buNone/>
            </a:pPr>
            <a:r>
              <a:rPr lang="en-US" sz="1688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Авторизованный пользователь (Фрилансер)</a:t>
            </a:r>
            <a:endParaRPr lang="en-US" sz="1688" dirty="0"/>
          </a:p>
          <a:p>
            <a:pPr marL="0" indent="0" algn="l">
              <a:lnSpc>
                <a:spcPts val="4219"/>
              </a:lnSpc>
              <a:buNone/>
            </a:pPr>
            <a:r>
              <a:rPr lang="en-US" sz="1688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Авторизованный пользователь (</a:t>
            </a:r>
            <a:r>
              <a:rPr lang="en-US" sz="1688" kern="0" spc="34" dirty="0" err="1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Клиент</a:t>
            </a:r>
            <a:r>
              <a:rPr lang="en-US" sz="1688" kern="0" spc="34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</a:t>
            </a:r>
            <a:endParaRPr lang="en-US" sz="1688" dirty="0"/>
          </a:p>
        </p:txBody>
      </p:sp>
      <p:sp>
        <p:nvSpPr>
          <p:cNvPr id="6" name="Text 8">
            <a:extLst>
              <a:ext uri="{FF2B5EF4-FFF2-40B4-BE49-F238E27FC236}">
                <a16:creationId xmlns:a16="http://schemas.microsoft.com/office/drawing/2014/main" id="{DAFFF290-8E2B-6F43-74D9-B95907B13259}"/>
              </a:ext>
            </a:extLst>
          </p:cNvPr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en-US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ru-RU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187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888857" y="2369344"/>
            <a:ext cx="4899296" cy="795338"/>
          </a:xfrm>
          <a:prstGeom prst="rect">
            <a:avLst/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-2602242" y="3019478"/>
            <a:ext cx="4557713" cy="4557713"/>
          </a:xfrm>
          <a:prstGeom prst="ellipse">
            <a:avLst/>
          </a:prstGeom>
          <a:noFill/>
          <a:ln w="3184364">
            <a:solidFill>
              <a:srgbClr val="E1DEFF">
                <a:alpha val="30000"/>
              </a:srgbClr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sp>
        <p:nvSpPr>
          <p:cNvPr id="6" name="Text 3"/>
          <p:cNvSpPr/>
          <p:nvPr/>
        </p:nvSpPr>
        <p:spPr>
          <a:xfrm>
            <a:off x="476250" y="285750"/>
            <a:ext cx="781050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ru-RU" sz="3600" kern="0" spc="-72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Пользовательские сценарии</a:t>
            </a:r>
            <a:endParaRPr lang="en-US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815F5-C570-A52D-8267-BBDCCBAE8E15}"/>
              </a:ext>
            </a:extLst>
          </p:cNvPr>
          <p:cNvSpPr txBox="1"/>
          <p:nvPr/>
        </p:nvSpPr>
        <p:spPr>
          <a:xfrm>
            <a:off x="476250" y="889661"/>
            <a:ext cx="6463403" cy="583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400" dirty="0">
                <a:latin typeface="Montserrat" pitchFamily="2" charset="-52"/>
              </a:rPr>
              <a:t>Неавторизованный пользователь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80C904-D17E-A746-8CED-C1C667C576D6}"/>
              </a:ext>
            </a:extLst>
          </p:cNvPr>
          <p:cNvSpPr txBox="1"/>
          <p:nvPr/>
        </p:nvSpPr>
        <p:spPr>
          <a:xfrm>
            <a:off x="1256847" y="2402472"/>
            <a:ext cx="3426665" cy="583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400" dirty="0">
                <a:latin typeface="Montserrat" pitchFamily="2" charset="-52"/>
              </a:rPr>
              <a:t>Регистрация и вход</a:t>
            </a:r>
          </a:p>
        </p:txBody>
      </p:sp>
      <p:sp>
        <p:nvSpPr>
          <p:cNvPr id="2" name="Text 8">
            <a:extLst>
              <a:ext uri="{FF2B5EF4-FFF2-40B4-BE49-F238E27FC236}">
                <a16:creationId xmlns:a16="http://schemas.microsoft.com/office/drawing/2014/main" id="{B5981082-00F0-C1E9-3062-EED39426E9C3}"/>
              </a:ext>
            </a:extLst>
          </p:cNvPr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en-US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ru-RU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1875" dirty="0"/>
          </a:p>
        </p:txBody>
      </p:sp>
      <p:pic>
        <p:nvPicPr>
          <p:cNvPr id="7" name="auth2.mp4">
            <a:hlinkClick r:id="" action="ppaction://media"/>
            <a:extLst>
              <a:ext uri="{FF2B5EF4-FFF2-40B4-BE49-F238E27FC236}">
                <a16:creationId xmlns:a16="http://schemas.microsoft.com/office/drawing/2014/main" id="{7C973B10-8C72-C385-E6DB-C23B64B370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37495" y="341188"/>
            <a:ext cx="2042531" cy="4557713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888857" y="2369344"/>
            <a:ext cx="4899296" cy="795338"/>
          </a:xfrm>
          <a:prstGeom prst="rect">
            <a:avLst/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-2970458" y="4857750"/>
            <a:ext cx="4557713" cy="4557713"/>
          </a:xfrm>
          <a:prstGeom prst="ellipse">
            <a:avLst/>
          </a:prstGeom>
          <a:noFill/>
          <a:ln w="3184364">
            <a:solidFill>
              <a:srgbClr val="E1DEFF">
                <a:alpha val="30000"/>
              </a:srgbClr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sp>
        <p:nvSpPr>
          <p:cNvPr id="6" name="Text 3"/>
          <p:cNvSpPr/>
          <p:nvPr/>
        </p:nvSpPr>
        <p:spPr>
          <a:xfrm>
            <a:off x="476250" y="285750"/>
            <a:ext cx="781050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ru-RU" sz="3600" kern="0" spc="-72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Пользовательские сценарии</a:t>
            </a:r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7F2690-76C1-8ECD-8AB4-F654365E4AAE}"/>
              </a:ext>
            </a:extLst>
          </p:cNvPr>
          <p:cNvSpPr txBox="1"/>
          <p:nvPr/>
        </p:nvSpPr>
        <p:spPr>
          <a:xfrm>
            <a:off x="802830" y="833438"/>
            <a:ext cx="4557713" cy="963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Montserrat" pitchFamily="2" charset="-52"/>
              </a:rPr>
              <a:t>Неавторизованный пользователь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0C839A-5089-F3A5-629C-15B44648ED7F}"/>
              </a:ext>
            </a:extLst>
          </p:cNvPr>
          <p:cNvSpPr txBox="1"/>
          <p:nvPr/>
        </p:nvSpPr>
        <p:spPr>
          <a:xfrm>
            <a:off x="1063315" y="2270790"/>
            <a:ext cx="4036742" cy="1137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400" dirty="0">
                <a:latin typeface="Montserrat" pitchFamily="2" charset="-52"/>
              </a:rPr>
              <a:t>Восстановление аккаунта</a:t>
            </a:r>
          </a:p>
        </p:txBody>
      </p:sp>
      <p:sp>
        <p:nvSpPr>
          <p:cNvPr id="8" name="Text 8">
            <a:extLst>
              <a:ext uri="{FF2B5EF4-FFF2-40B4-BE49-F238E27FC236}">
                <a16:creationId xmlns:a16="http://schemas.microsoft.com/office/drawing/2014/main" id="{5B3636EE-E20C-160D-A359-2F965D9A29EA}"/>
              </a:ext>
            </a:extLst>
          </p:cNvPr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en-US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ru-RU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1875" dirty="0"/>
          </a:p>
        </p:txBody>
      </p:sp>
      <p:pic>
        <p:nvPicPr>
          <p:cNvPr id="9" name="reset.mp4">
            <a:hlinkClick r:id="" action="ppaction://media"/>
            <a:extLst>
              <a:ext uri="{FF2B5EF4-FFF2-40B4-BE49-F238E27FC236}">
                <a16:creationId xmlns:a16="http://schemas.microsoft.com/office/drawing/2014/main" id="{3A274CDD-2E01-B2FE-69F7-E859F601EE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16437" y="312750"/>
            <a:ext cx="2024733" cy="451800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77712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34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888857" y="2369344"/>
            <a:ext cx="4899296" cy="795338"/>
          </a:xfrm>
          <a:prstGeom prst="rect">
            <a:avLst/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-2970458" y="4857750"/>
            <a:ext cx="4557713" cy="4557713"/>
          </a:xfrm>
          <a:prstGeom prst="ellipse">
            <a:avLst/>
          </a:prstGeom>
          <a:noFill/>
          <a:ln w="3184364">
            <a:solidFill>
              <a:srgbClr val="E1DEFF">
                <a:alpha val="30000"/>
              </a:srgbClr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sp>
        <p:nvSpPr>
          <p:cNvPr id="6" name="Text 3"/>
          <p:cNvSpPr/>
          <p:nvPr/>
        </p:nvSpPr>
        <p:spPr>
          <a:xfrm>
            <a:off x="476250" y="285750"/>
            <a:ext cx="781050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ru-RU" sz="3600" kern="0" spc="-72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Пользовательские сценарии</a:t>
            </a:r>
            <a:endParaRPr lang="en-US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815F5-C570-A52D-8267-BBDCCBAE8E15}"/>
              </a:ext>
            </a:extLst>
          </p:cNvPr>
          <p:cNvSpPr txBox="1"/>
          <p:nvPr/>
        </p:nvSpPr>
        <p:spPr>
          <a:xfrm>
            <a:off x="802830" y="833438"/>
            <a:ext cx="4557713" cy="963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Montserrat" pitchFamily="2" charset="-52"/>
              </a:rPr>
              <a:t>Авторизованный пользователь</a:t>
            </a:r>
          </a:p>
          <a:p>
            <a:pPr algn="ctr">
              <a:lnSpc>
                <a:spcPct val="150000"/>
              </a:lnSpc>
            </a:pPr>
            <a:r>
              <a:rPr lang="ru-RU" sz="2000" dirty="0">
                <a:latin typeface="Montserrat" pitchFamily="2" charset="-52"/>
              </a:rPr>
              <a:t>(Фрилансер)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C6E0AF-2942-6C4E-DEA5-05FC79E92F96}"/>
              </a:ext>
            </a:extLst>
          </p:cNvPr>
          <p:cNvSpPr txBox="1"/>
          <p:nvPr/>
        </p:nvSpPr>
        <p:spPr>
          <a:xfrm>
            <a:off x="1063315" y="2270790"/>
            <a:ext cx="4036742" cy="1137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400" dirty="0">
                <a:latin typeface="Montserrat" pitchFamily="2" charset="-52"/>
              </a:rPr>
              <a:t>Просмотр и изменение профиля</a:t>
            </a:r>
          </a:p>
        </p:txBody>
      </p:sp>
      <p:sp>
        <p:nvSpPr>
          <p:cNvPr id="5" name="Text 8">
            <a:extLst>
              <a:ext uri="{FF2B5EF4-FFF2-40B4-BE49-F238E27FC236}">
                <a16:creationId xmlns:a16="http://schemas.microsoft.com/office/drawing/2014/main" id="{45C616F9-B883-94D5-346A-0C36D7A36B11}"/>
              </a:ext>
            </a:extLst>
          </p:cNvPr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en-US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ru-RU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875" dirty="0"/>
          </a:p>
        </p:txBody>
      </p:sp>
      <p:pic>
        <p:nvPicPr>
          <p:cNvPr id="7" name="Profile_free.mp4">
            <a:hlinkClick r:id="" action="ppaction://media"/>
            <a:extLst>
              <a:ext uri="{FF2B5EF4-FFF2-40B4-BE49-F238E27FC236}">
                <a16:creationId xmlns:a16="http://schemas.microsoft.com/office/drawing/2014/main" id="{73530CE5-FD74-2790-11ED-474FF58F34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36475" y="334318"/>
            <a:ext cx="2024733" cy="451800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30863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2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888857" y="2369344"/>
            <a:ext cx="4899296" cy="795338"/>
          </a:xfrm>
          <a:prstGeom prst="rect">
            <a:avLst/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-2970458" y="4857750"/>
            <a:ext cx="4557713" cy="4557713"/>
          </a:xfrm>
          <a:prstGeom prst="ellipse">
            <a:avLst/>
          </a:prstGeom>
          <a:noFill/>
          <a:ln w="3184364">
            <a:solidFill>
              <a:srgbClr val="E1DEFF">
                <a:alpha val="30000"/>
              </a:srgbClr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sp>
        <p:nvSpPr>
          <p:cNvPr id="6" name="Text 3"/>
          <p:cNvSpPr/>
          <p:nvPr/>
        </p:nvSpPr>
        <p:spPr>
          <a:xfrm>
            <a:off x="476250" y="285750"/>
            <a:ext cx="781050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ru-RU" sz="3600" kern="0" spc="-72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Пользовательские сценарии</a:t>
            </a:r>
            <a:endParaRPr lang="en-US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815F5-C570-A52D-8267-BBDCCBAE8E15}"/>
              </a:ext>
            </a:extLst>
          </p:cNvPr>
          <p:cNvSpPr txBox="1"/>
          <p:nvPr/>
        </p:nvSpPr>
        <p:spPr>
          <a:xfrm>
            <a:off x="802830" y="833438"/>
            <a:ext cx="4557713" cy="963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Montserrat" pitchFamily="2" charset="-52"/>
              </a:rPr>
              <a:t>Авторизованный пользователь</a:t>
            </a:r>
          </a:p>
          <a:p>
            <a:pPr algn="ctr">
              <a:lnSpc>
                <a:spcPct val="150000"/>
              </a:lnSpc>
            </a:pPr>
            <a:r>
              <a:rPr lang="ru-RU" sz="2000" dirty="0">
                <a:latin typeface="Montserrat" pitchFamily="2" charset="-52"/>
              </a:rPr>
              <a:t>(Заказчик)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C6E0AF-2942-6C4E-DEA5-05FC79E92F96}"/>
              </a:ext>
            </a:extLst>
          </p:cNvPr>
          <p:cNvSpPr txBox="1"/>
          <p:nvPr/>
        </p:nvSpPr>
        <p:spPr>
          <a:xfrm>
            <a:off x="1063315" y="2270790"/>
            <a:ext cx="4036742" cy="1137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400" dirty="0">
                <a:latin typeface="Montserrat" pitchFamily="2" charset="-52"/>
              </a:rPr>
              <a:t>Просмотр и изменение профиля</a:t>
            </a:r>
          </a:p>
        </p:txBody>
      </p:sp>
      <p:sp>
        <p:nvSpPr>
          <p:cNvPr id="5" name="Text 8">
            <a:extLst>
              <a:ext uri="{FF2B5EF4-FFF2-40B4-BE49-F238E27FC236}">
                <a16:creationId xmlns:a16="http://schemas.microsoft.com/office/drawing/2014/main" id="{AAF76071-E186-878C-2E93-A283C916E4FF}"/>
              </a:ext>
            </a:extLst>
          </p:cNvPr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en-US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ru-RU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</a:t>
            </a:r>
            <a:endParaRPr lang="en-US" sz="1875" dirty="0"/>
          </a:p>
        </p:txBody>
      </p:sp>
      <p:pic>
        <p:nvPicPr>
          <p:cNvPr id="7" name="Profile_client.mp4">
            <a:hlinkClick r:id="" action="ppaction://media"/>
            <a:extLst>
              <a:ext uri="{FF2B5EF4-FFF2-40B4-BE49-F238E27FC236}">
                <a16:creationId xmlns:a16="http://schemas.microsoft.com/office/drawing/2014/main" id="{DAA600B5-17BB-B8C2-59A3-4C0963D6BE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16437" y="334318"/>
            <a:ext cx="2024733" cy="451800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26962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5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/>
          <p:nvPr/>
        </p:nvSpPr>
        <p:spPr>
          <a:xfrm>
            <a:off x="888857" y="2369344"/>
            <a:ext cx="4899296" cy="795338"/>
          </a:xfrm>
          <a:prstGeom prst="rect">
            <a:avLst/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-2970458" y="4857750"/>
            <a:ext cx="4557713" cy="4557713"/>
          </a:xfrm>
          <a:prstGeom prst="ellipse">
            <a:avLst/>
          </a:prstGeom>
          <a:noFill/>
          <a:ln w="3184364">
            <a:solidFill>
              <a:srgbClr val="E1DEFF">
                <a:alpha val="30000"/>
              </a:srgbClr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sp>
        <p:nvSpPr>
          <p:cNvPr id="6" name="Text 3"/>
          <p:cNvSpPr/>
          <p:nvPr/>
        </p:nvSpPr>
        <p:spPr>
          <a:xfrm>
            <a:off x="476250" y="285750"/>
            <a:ext cx="781050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4320"/>
              </a:lnSpc>
              <a:buNone/>
            </a:pPr>
            <a:r>
              <a:rPr lang="ru-RU" sz="3600" kern="0" spc="-72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Пользовательские сценарии</a:t>
            </a:r>
            <a:endParaRPr lang="en-US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815F5-C570-A52D-8267-BBDCCBAE8E15}"/>
              </a:ext>
            </a:extLst>
          </p:cNvPr>
          <p:cNvSpPr txBox="1"/>
          <p:nvPr/>
        </p:nvSpPr>
        <p:spPr>
          <a:xfrm>
            <a:off x="802830" y="833438"/>
            <a:ext cx="4557713" cy="963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Montserrat" pitchFamily="2" charset="-52"/>
              </a:rPr>
              <a:t>Авторизованный пользователь</a:t>
            </a:r>
          </a:p>
          <a:p>
            <a:pPr algn="ctr">
              <a:lnSpc>
                <a:spcPct val="150000"/>
              </a:lnSpc>
            </a:pPr>
            <a:r>
              <a:rPr lang="ru-RU" sz="2000" dirty="0">
                <a:latin typeface="Montserrat" pitchFamily="2" charset="-52"/>
              </a:rPr>
              <a:t>(Фрилансер)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C6E0AF-2942-6C4E-DEA5-05FC79E92F96}"/>
              </a:ext>
            </a:extLst>
          </p:cNvPr>
          <p:cNvSpPr txBox="1"/>
          <p:nvPr/>
        </p:nvSpPr>
        <p:spPr>
          <a:xfrm>
            <a:off x="1063315" y="2270790"/>
            <a:ext cx="4036742" cy="169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400" dirty="0">
                <a:latin typeface="Montserrat" pitchFamily="2" charset="-52"/>
              </a:rPr>
              <a:t>Добавление проекта в «Избранное», Поиск и Фильтрация</a:t>
            </a:r>
          </a:p>
        </p:txBody>
      </p:sp>
      <p:sp>
        <p:nvSpPr>
          <p:cNvPr id="7" name="Text 8">
            <a:extLst>
              <a:ext uri="{FF2B5EF4-FFF2-40B4-BE49-F238E27FC236}">
                <a16:creationId xmlns:a16="http://schemas.microsoft.com/office/drawing/2014/main" id="{E7130F96-B596-8992-30B2-8E3889E158D4}"/>
              </a:ext>
            </a:extLst>
          </p:cNvPr>
          <p:cNvSpPr/>
          <p:nvPr/>
        </p:nvSpPr>
        <p:spPr>
          <a:xfrm>
            <a:off x="8343900" y="4695156"/>
            <a:ext cx="800100" cy="3143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2475"/>
              </a:lnSpc>
              <a:buNone/>
            </a:pPr>
            <a:r>
              <a:rPr lang="en-US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ru-RU" sz="1875" kern="0" spc="-37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</a:t>
            </a:r>
            <a:endParaRPr lang="en-US" sz="1875" dirty="0"/>
          </a:p>
        </p:txBody>
      </p:sp>
      <p:pic>
        <p:nvPicPr>
          <p:cNvPr id="8" name="search.mp4">
            <a:hlinkClick r:id="" action="ppaction://media"/>
            <a:extLst>
              <a:ext uri="{FF2B5EF4-FFF2-40B4-BE49-F238E27FC236}">
                <a16:creationId xmlns:a16="http://schemas.microsoft.com/office/drawing/2014/main" id="{160E8B32-7CD6-A607-0CEB-C87203AD11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16437" y="312750"/>
            <a:ext cx="2024733" cy="451800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8868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243</Words>
  <Application>Microsoft Macintosh PowerPoint</Application>
  <PresentationFormat>Экран (16:9)</PresentationFormat>
  <Paragraphs>92</Paragraphs>
  <Slides>14</Slides>
  <Notes>14</Notes>
  <HiddenSlides>0</HiddenSlides>
  <MMClips>6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Afacad</vt:lpstr>
      <vt:lpstr>Arial</vt:lpstr>
      <vt:lpstr>Inter</vt:lpstr>
      <vt:lpstr>Montserrat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Daria Tulickaite</cp:lastModifiedBy>
  <cp:revision>9</cp:revision>
  <dcterms:created xsi:type="dcterms:W3CDTF">2025-05-06T01:13:12Z</dcterms:created>
  <dcterms:modified xsi:type="dcterms:W3CDTF">2025-06-03T15:12:30Z</dcterms:modified>
</cp:coreProperties>
</file>